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77" r:id="rId2"/>
    <p:sldId id="283" r:id="rId3"/>
    <p:sldId id="306" r:id="rId4"/>
    <p:sldId id="280" r:id="rId5"/>
    <p:sldId id="291" r:id="rId6"/>
    <p:sldId id="287" r:id="rId7"/>
    <p:sldId id="261" r:id="rId8"/>
    <p:sldId id="321" r:id="rId9"/>
    <p:sldId id="262" r:id="rId10"/>
    <p:sldId id="274" r:id="rId11"/>
    <p:sldId id="275" r:id="rId12"/>
    <p:sldId id="263" r:id="rId13"/>
    <p:sldId id="276" r:id="rId14"/>
    <p:sldId id="296" r:id="rId15"/>
    <p:sldId id="266" r:id="rId16"/>
    <p:sldId id="285" r:id="rId17"/>
    <p:sldId id="265" r:id="rId18"/>
    <p:sldId id="271" r:id="rId19"/>
    <p:sldId id="270" r:id="rId20"/>
    <p:sldId id="269" r:id="rId21"/>
    <p:sldId id="273" r:id="rId22"/>
    <p:sldId id="297" r:id="rId23"/>
    <p:sldId id="272" r:id="rId24"/>
    <p:sldId id="286" r:id="rId25"/>
    <p:sldId id="298" r:id="rId26"/>
    <p:sldId id="299" r:id="rId27"/>
    <p:sldId id="302" r:id="rId28"/>
    <p:sldId id="301" r:id="rId29"/>
    <p:sldId id="300" r:id="rId30"/>
    <p:sldId id="313" r:id="rId31"/>
    <p:sldId id="289" r:id="rId32"/>
    <p:sldId id="293" r:id="rId33"/>
    <p:sldId id="304" r:id="rId34"/>
    <p:sldId id="305" r:id="rId35"/>
    <p:sldId id="288" r:id="rId36"/>
    <p:sldId id="320" r:id="rId37"/>
    <p:sldId id="294" r:id="rId38"/>
    <p:sldId id="314" r:id="rId39"/>
    <p:sldId id="315" r:id="rId40"/>
    <p:sldId id="316" r:id="rId41"/>
    <p:sldId id="317" r:id="rId42"/>
    <p:sldId id="318" r:id="rId43"/>
    <p:sldId id="319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 snapToGrid="0" snapToObjects="1">
      <p:cViewPr>
        <p:scale>
          <a:sx n="78" d="100"/>
          <a:sy n="78" d="100"/>
        </p:scale>
        <p:origin x="-72" y="3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56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4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0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8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1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7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99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4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7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C2B90-5432-A34B-9135-6E065B795184}" type="datetimeFigureOut">
              <a:rPr lang="en-US" smtClean="0"/>
              <a:t>5/15/2014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D66A1-55BC-4947-B26A-EE1225EF10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8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Informatics\Talks\Data\NMNH_Informatics_Back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797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43328" y="2731008"/>
            <a:ext cx="50718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Field Collection Information Management at NMNH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NMNH Informatics Office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15 May 2014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0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"/>
            <a:ext cx="9144000" cy="6841914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7701701">
            <a:off x="1052199" y="3607354"/>
            <a:ext cx="417051" cy="630452"/>
          </a:xfrm>
          <a:prstGeom prst="down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"/>
            <a:ext cx="9144000" cy="6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7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80" y="1545146"/>
            <a:ext cx="3968701" cy="3416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0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2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2" y="1151192"/>
            <a:ext cx="12287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4" y="2398586"/>
            <a:ext cx="16859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80" y="1935290"/>
            <a:ext cx="21240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88" y="2444877"/>
            <a:ext cx="12382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054350" y="3094037"/>
            <a:ext cx="1737106" cy="19067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060704" y="3117469"/>
            <a:ext cx="1966342" cy="18832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2401634"/>
            <a:ext cx="1552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879348" y="3152838"/>
            <a:ext cx="0" cy="182416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52" y="5038853"/>
            <a:ext cx="1514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" y="4989195"/>
            <a:ext cx="15144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06" y="2460244"/>
            <a:ext cx="942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3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3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2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 flipV="1">
            <a:off x="2877312" y="3133344"/>
            <a:ext cx="2097024" cy="178838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1719072"/>
            <a:ext cx="3213136" cy="13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52" y="4921724"/>
            <a:ext cx="31432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4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3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2" y="1151192"/>
            <a:ext cx="12287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4" y="2398586"/>
            <a:ext cx="16859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80" y="1935290"/>
            <a:ext cx="21240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88" y="2444877"/>
            <a:ext cx="12382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054350" y="3094037"/>
            <a:ext cx="1737106" cy="190671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060704" y="3117469"/>
            <a:ext cx="1966342" cy="18832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656" y="2401634"/>
            <a:ext cx="15525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879348" y="3152838"/>
            <a:ext cx="0" cy="182416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52" y="5038853"/>
            <a:ext cx="15144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" y="4989195"/>
            <a:ext cx="15144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06" y="2460244"/>
            <a:ext cx="942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9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Field Information Management Workflow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544" y="1957197"/>
            <a:ext cx="4027166" cy="263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" y="0"/>
            <a:ext cx="8831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32" y="2401634"/>
            <a:ext cx="1060704" cy="26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13806" y="1843770"/>
            <a:ext cx="2886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FIMS Spreadsheet </a:t>
            </a:r>
            <a:r>
              <a:rPr lang="en-US" dirty="0"/>
              <a:t>Generator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2173" y="5209723"/>
            <a:ext cx="1948995" cy="369332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SI “Scientific Zone”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3806" y="2297477"/>
            <a:ext cx="2323207" cy="1995582"/>
            <a:chOff x="812112" y="2535746"/>
            <a:chExt cx="2323207" cy="199558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5890" y="3268027"/>
              <a:ext cx="1219429" cy="469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3168" y="3807428"/>
              <a:ext cx="904875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12" y="3246854"/>
              <a:ext cx="470605" cy="560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75951" y="2735771"/>
              <a:ext cx="542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4503">
              <a:off x="1264429" y="3932491"/>
              <a:ext cx="542925" cy="142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407" y="4099842"/>
              <a:ext cx="235303" cy="280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2243" y="4127555"/>
              <a:ext cx="235303" cy="280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200" y="4169378"/>
              <a:ext cx="235303" cy="280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/>
          <p:cNvSpPr/>
          <p:nvPr/>
        </p:nvSpPr>
        <p:spPr>
          <a:xfrm>
            <a:off x="5339600" y="1843770"/>
            <a:ext cx="2640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FIMS Staging Area Storage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61" y="3261741"/>
            <a:ext cx="904875" cy="109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83701" y="5209723"/>
            <a:ext cx="11544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SI Intranet</a:t>
            </a:r>
            <a:endParaRPr lang="en-US" dirty="0"/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12" y="3635904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12" y="3808879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12" y="4018910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17" y="3659790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98" y="3870542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97" y="4021741"/>
            <a:ext cx="235303" cy="2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4376928" y="3577934"/>
            <a:ext cx="109728" cy="356601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688576" y="3751663"/>
            <a:ext cx="7432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230864" y="3775549"/>
            <a:ext cx="95283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230864" y="3291910"/>
            <a:ext cx="732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CRON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700622" y="3875908"/>
            <a:ext cx="676306" cy="11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39600" y="3912446"/>
            <a:ext cx="8412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5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441575"/>
            <a:ext cx="28384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58" y="2651941"/>
            <a:ext cx="495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80" y="3046849"/>
            <a:ext cx="4286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40" y="3002843"/>
            <a:ext cx="42862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4798" y="3285744"/>
            <a:ext cx="89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Storage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8" y="2847094"/>
            <a:ext cx="11811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75" y="2535075"/>
            <a:ext cx="1896809" cy="139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44" y="2074191"/>
            <a:ext cx="3455743" cy="27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52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V1 / V2 FIMS rollout goals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V1 = September 1, 2014</a:t>
            </a:r>
          </a:p>
          <a:p>
            <a:r>
              <a:rPr lang="en-US" dirty="0" smtClean="0"/>
              <a:t>V2 = After September 1, 2014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3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V1 Features already built</a:t>
            </a:r>
            <a:br>
              <a:rPr lang="en-US" dirty="0" smtClean="0"/>
            </a:br>
            <a:r>
              <a:rPr lang="en-US" dirty="0" smtClean="0"/>
              <a:t>(as of May 15, 2014)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2208" y="2243328"/>
            <a:ext cx="7406640" cy="38828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Validation engine</a:t>
            </a:r>
          </a:p>
          <a:p>
            <a:r>
              <a:rPr lang="en-US" dirty="0" smtClean="0"/>
              <a:t>Open authentication/login system</a:t>
            </a:r>
          </a:p>
          <a:p>
            <a:r>
              <a:rPr lang="en-US" dirty="0" smtClean="0"/>
              <a:t>Integration with EZID system</a:t>
            </a:r>
          </a:p>
          <a:p>
            <a:r>
              <a:rPr lang="en-US" dirty="0" smtClean="0"/>
              <a:t>Project Management console</a:t>
            </a:r>
            <a:endParaRPr lang="en-US" dirty="0"/>
          </a:p>
          <a:p>
            <a:r>
              <a:rPr lang="en-US" dirty="0" smtClean="0"/>
              <a:t>Web interface</a:t>
            </a:r>
          </a:p>
          <a:p>
            <a:r>
              <a:rPr lang="en-US" dirty="0" smtClean="0"/>
              <a:t>Template Generator</a:t>
            </a:r>
          </a:p>
          <a:p>
            <a:r>
              <a:rPr lang="en-US" dirty="0" smtClean="0"/>
              <a:t>A simple Query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65" y="2267170"/>
            <a:ext cx="2857691" cy="276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5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V1 FIMS Features Still to be 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901" y="1417638"/>
            <a:ext cx="8795329" cy="508610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Single purpose spreadsheets </a:t>
            </a:r>
          </a:p>
          <a:p>
            <a:pPr lvl="1"/>
            <a:r>
              <a:rPr lang="en-US" dirty="0" smtClean="0"/>
              <a:t>Add Dataset Codes / Accession IDs at template generation, after clicking “Create Excel”</a:t>
            </a:r>
          </a:p>
          <a:p>
            <a:r>
              <a:rPr lang="en-US" dirty="0" smtClean="0"/>
              <a:t>Template generator:</a:t>
            </a:r>
          </a:p>
          <a:p>
            <a:pPr lvl="1"/>
            <a:r>
              <a:rPr lang="en-US" dirty="0" smtClean="0"/>
              <a:t>Collapsible sets of terms in Template Generator</a:t>
            </a:r>
          </a:p>
          <a:p>
            <a:pPr lvl="1"/>
            <a:r>
              <a:rPr lang="en-US" dirty="0" smtClean="0"/>
              <a:t>Mandatory fields first, Requested fields pre-checked</a:t>
            </a:r>
          </a:p>
          <a:p>
            <a:pPr lvl="1"/>
            <a:r>
              <a:rPr lang="en-US" dirty="0" smtClean="0"/>
              <a:t>Lookup lists associated with terms popup</a:t>
            </a:r>
          </a:p>
          <a:p>
            <a:pPr lvl="1"/>
            <a:r>
              <a:rPr lang="en-US" dirty="0" smtClean="0"/>
              <a:t>Script the generation of departmental and project-specific configurations</a:t>
            </a:r>
          </a:p>
          <a:p>
            <a:r>
              <a:rPr lang="en-US" dirty="0" smtClean="0"/>
              <a:t>Validation:</a:t>
            </a:r>
          </a:p>
          <a:p>
            <a:pPr lvl="1"/>
            <a:r>
              <a:rPr lang="en-US" dirty="0" smtClean="0"/>
              <a:t>toggle </a:t>
            </a:r>
            <a:r>
              <a:rPr lang="en-US" dirty="0"/>
              <a:t>between summary of errors and a line-by-line detailed list of errors (like bioValidator)</a:t>
            </a:r>
            <a:r>
              <a:rPr lang="en-US" dirty="0" smtClean="0">
                <a:effectLst/>
              </a:rPr>
              <a:t> </a:t>
            </a:r>
          </a:p>
          <a:p>
            <a:pPr lvl="1"/>
            <a:r>
              <a:rPr lang="en-US" dirty="0" smtClean="0"/>
              <a:t>Save and print list of errors (locally and send to server with spreadsheet)</a:t>
            </a:r>
          </a:p>
          <a:p>
            <a:r>
              <a:rPr lang="en-US" dirty="0" smtClean="0"/>
              <a:t>Upload to Server (reading dataset code, accession id)</a:t>
            </a:r>
          </a:p>
          <a:p>
            <a:r>
              <a:rPr lang="en-US" dirty="0"/>
              <a:t>Add Link to Open Refine</a:t>
            </a:r>
          </a:p>
          <a:p>
            <a:r>
              <a:rPr lang="en-US" dirty="0"/>
              <a:t>Test deployment on Jetty (publicly facing server to host software) </a:t>
            </a:r>
          </a:p>
          <a:p>
            <a:r>
              <a:rPr lang="en-US" dirty="0"/>
              <a:t>VBA – add value to lookup just on spreadsheet (? See if this can be done with Apache POI)</a:t>
            </a:r>
          </a:p>
          <a:p>
            <a:r>
              <a:rPr lang="en-US" dirty="0"/>
              <a:t>Enable Vlookups (for power-users)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52" y="170688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1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V2 FIMS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Fuzzy matching search terms in template generator based on synonyms column</a:t>
            </a:r>
          </a:p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Skinning interface</a:t>
            </a:r>
            <a:endParaRPr lang="en-US" dirty="0">
              <a:solidFill>
                <a:prstClr val="black"/>
              </a:solidFill>
              <a:latin typeface="+mj-lt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Web-based XML </a:t>
            </a:r>
            <a:r>
              <a:rPr lang="en-US" dirty="0">
                <a:solidFill>
                  <a:prstClr val="black"/>
                </a:solidFill>
                <a:latin typeface="+mj-lt"/>
              </a:rPr>
              <a:t>configuration automation (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GRM) ABI grant</a:t>
            </a:r>
          </a:p>
          <a:p>
            <a:r>
              <a:rPr lang="en-US" dirty="0" smtClean="0">
                <a:latin typeface="+mj-lt"/>
              </a:rPr>
              <a:t>LDAP integration</a:t>
            </a:r>
          </a:p>
          <a:p>
            <a:r>
              <a:rPr lang="en-US" dirty="0" smtClean="0">
                <a:latin typeface="+mj-lt"/>
              </a:rPr>
              <a:t>Store templates by user </a:t>
            </a:r>
          </a:p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Extended </a:t>
            </a:r>
            <a:r>
              <a:rPr lang="en-US" dirty="0">
                <a:solidFill>
                  <a:prstClr val="black"/>
                </a:solidFill>
                <a:latin typeface="+mj-lt"/>
              </a:rPr>
              <a:t>user support (through first year after release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)</a:t>
            </a:r>
          </a:p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Better Date validation</a:t>
            </a:r>
          </a:p>
          <a:p>
            <a:r>
              <a:rPr lang="en-US" dirty="0" smtClean="0">
                <a:solidFill>
                  <a:prstClr val="black"/>
                </a:solidFill>
                <a:latin typeface="+mj-lt"/>
              </a:rPr>
              <a:t>More integration with </a:t>
            </a:r>
            <a:r>
              <a:rPr lang="en-US" dirty="0">
                <a:solidFill>
                  <a:prstClr val="black"/>
                </a:solidFill>
                <a:latin typeface="+mj-lt"/>
              </a:rPr>
              <a:t>Open 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Refine</a:t>
            </a:r>
          </a:p>
          <a:p>
            <a:r>
              <a:rPr lang="en-US" dirty="0" smtClean="0">
                <a:latin typeface="+mj-lt"/>
              </a:rPr>
              <a:t>Match photos to spreadsheet using unique IDs (in scope?)</a:t>
            </a:r>
          </a:p>
          <a:p>
            <a:endParaRPr lang="en-US" dirty="0">
              <a:solidFill>
                <a:prstClr val="black"/>
              </a:solidFill>
              <a:latin typeface="ArialMT"/>
            </a:endParaRPr>
          </a:p>
          <a:p>
            <a:endParaRPr lang="en-US" dirty="0">
              <a:solidFill>
                <a:prstClr val="black"/>
              </a:solidFill>
              <a:latin typeface="ArialMT"/>
            </a:endParaRPr>
          </a:p>
          <a:p>
            <a:pPr marL="0" indent="0">
              <a:buNone/>
            </a:pPr>
            <a:endParaRPr lang="en-US" dirty="0">
              <a:solidFill>
                <a:prstClr val="black"/>
              </a:solidFill>
              <a:latin typeface="ArialM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6752" y="1950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July 15, 2014</a:t>
            </a:r>
          </a:p>
          <a:p>
            <a:pPr marL="0" indent="0">
              <a:buNone/>
            </a:pPr>
            <a:r>
              <a:rPr lang="en-US" dirty="0" smtClean="0"/>
              <a:t>Freeze V1 major features and release for testing.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September 1, 2014</a:t>
            </a:r>
          </a:p>
          <a:p>
            <a:pPr marL="0" indent="0">
              <a:buNone/>
            </a:pPr>
            <a:r>
              <a:rPr lang="en-US" dirty="0" smtClean="0"/>
              <a:t>V1  rollout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After September 1, 2014</a:t>
            </a:r>
          </a:p>
          <a:p>
            <a:pPr marL="0" indent="0">
              <a:buNone/>
            </a:pPr>
            <a:r>
              <a:rPr lang="en-US" dirty="0" smtClean="0"/>
              <a:t>V2 development; V1 support – Needs funding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752" y="182880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4128" y="2194560"/>
            <a:ext cx="7400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Preregistration </a:t>
            </a:r>
            <a:r>
              <a:rPr lang="en-US" b="1" dirty="0"/>
              <a:t>of permits/agreements in EMu </a:t>
            </a:r>
            <a:r>
              <a:rPr lang="en-US" dirty="0"/>
              <a:t>to initiate </a:t>
            </a:r>
            <a:r>
              <a:rPr lang="en-US" dirty="0" smtClean="0"/>
              <a:t>collecting trip is </a:t>
            </a:r>
            <a:r>
              <a:rPr lang="en-US" dirty="0"/>
              <a:t>a requirement and will need subsequent discussion and supporting </a:t>
            </a:r>
            <a:r>
              <a:rPr lang="en-US" dirty="0" smtClean="0"/>
              <a:t>policy</a:t>
            </a:r>
            <a:r>
              <a:rPr lang="en-US" b="1" dirty="0" smtClean="0"/>
              <a:t>†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Preregistration </a:t>
            </a:r>
            <a:r>
              <a:rPr lang="en-US" dirty="0"/>
              <a:t>will assure that any collecting </a:t>
            </a:r>
            <a:r>
              <a:rPr lang="en-US" dirty="0" smtClean="0"/>
              <a:t>trip will </a:t>
            </a:r>
            <a:r>
              <a:rPr lang="en-US" dirty="0"/>
              <a:t>have an acquisition transaction record already in EMu for later referencing and appending and collectors can populate their field templates with these acquisition numbers before going into the field.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68096" y="4861483"/>
            <a:ext cx="7851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† </a:t>
            </a:r>
            <a:r>
              <a:rPr lang="en-US" dirty="0" smtClean="0"/>
              <a:t>Creates a transaction record “</a:t>
            </a:r>
            <a:r>
              <a:rPr lang="en-US" b="1" dirty="0" smtClean="0"/>
              <a:t>Acquisition (</a:t>
            </a:r>
            <a:r>
              <a:rPr lang="en-US" b="1" dirty="0"/>
              <a:t>Collected for Museum</a:t>
            </a:r>
            <a:r>
              <a:rPr lang="en-US" b="1" dirty="0" smtClean="0"/>
              <a:t>)” </a:t>
            </a:r>
            <a:r>
              <a:rPr lang="en-US" dirty="0" smtClean="0"/>
              <a:t>in EMu.</a:t>
            </a:r>
          </a:p>
          <a:p>
            <a:pPr lvl="1"/>
            <a:r>
              <a:rPr lang="en-US" dirty="0" smtClean="0"/>
              <a:t>This is a placeholder for the collection trip and you get a nifty Accession No: e.g.  2999999 for the collection.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48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026" y="1705162"/>
            <a:ext cx="3674311" cy="139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111763" y="3154052"/>
            <a:ext cx="1966342" cy="18832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09" y="5037337"/>
            <a:ext cx="33051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30514" y="3213173"/>
            <a:ext cx="0" cy="21956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17" y="5408811"/>
            <a:ext cx="2323580" cy="106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7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9144000" cy="685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09472" y="1670304"/>
            <a:ext cx="6425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1 Field Information Management System 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Department Level (project) Templates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Templates will reflect a desired subset of all fields (across most discipline collection types) , based on Departmental or project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Templates will ultimately result in robust EMu records for a collection 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6752" y="499872"/>
            <a:ext cx="4779264" cy="369332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Field Information Management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"/>
            <a:ext cx="9144000" cy="6841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3"/>
            <a:ext cx="9144000" cy="6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8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TC102455610[[fn=Autumn]]</Template>
  <TotalTime>0</TotalTime>
  <Words>560</Words>
  <Application>Microsoft Office PowerPoint</Application>
  <PresentationFormat>On-screen Show (4:3)</PresentationFormat>
  <Paragraphs>99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V1 / V2 FIMS rollout goals</vt:lpstr>
      <vt:lpstr>V1 Features already built (as of May 15, 2014)</vt:lpstr>
      <vt:lpstr>V1 FIMS Features Still to be Built</vt:lpstr>
      <vt:lpstr>V2 FIMS Development</vt:lpstr>
      <vt:lpstr>Important Dates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2014-05-12T16:00:17Z</dcterms:created>
  <dcterms:modified xsi:type="dcterms:W3CDTF">2014-05-15T13:26:10Z</dcterms:modified>
</cp:coreProperties>
</file>